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9144000"/>
  <p:notesSz cx="7010400" cy="923607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32">
          <p15:clr>
            <a:srgbClr val="A4A3A4"/>
          </p15:clr>
        </p15:guide>
        <p15:guide id="2" pos="2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2" orient="horz"/>
        <p:guide pos="25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gif>
</file>

<file path=ppt/media/image2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68625" y="692700"/>
            <a:ext cx="4673825" cy="34635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01025" y="4387125"/>
            <a:ext cx="5608300" cy="41562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learning experiences in this unit prepare students for the mastery of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Expectations</a:t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LS1-2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Develop and use a model to illustrate the hierarchical organization of interacting systems that provide specific functions within multicellular organisms. 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LS1-3 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Plan and conduct an investigation to provide evidence that feedback mechanisms maintain homeostasis. 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ETS1-2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Design a solution to a complex real-world problem by breaking it down into smaller, more manageable problems that can be solved through engineering. 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ETS1-3 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Evaluate a solution to a complex real-world problem based on prioritized criteria and trade-offs that account for a range of constraints, including cost, safety, reliability, and aesthetics, as well as possible social, cultural, and environmental impacts.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3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12" name="Google Shape;112;p3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19" name="Google Shape;119;p4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9" name="Google Shape;129;p5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5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31" name="Google Shape;131;p5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44" name="Google Shape;144;p6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" name="Google Shape;153;p7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7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55" name="Google Shape;155;p7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4" name="Google Shape;164;p8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8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66" name="Google Shape;166;p8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 txBox="1"/>
          <p:nvPr>
            <p:ph idx="1" type="body"/>
          </p:nvPr>
        </p:nvSpPr>
        <p:spPr>
          <a:xfrm>
            <a:off x="701025" y="4387125"/>
            <a:ext cx="5608300" cy="4156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9:notes"/>
          <p:cNvSpPr/>
          <p:nvPr>
            <p:ph idx="2" type="sldImg"/>
          </p:nvPr>
        </p:nvSpPr>
        <p:spPr>
          <a:xfrm>
            <a:off x="1168625" y="692700"/>
            <a:ext cx="4673825" cy="34635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  <a:defRPr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810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Cambria"/>
                <a:ea typeface="Cambria"/>
                <a:cs typeface="Cambria"/>
                <a:sym typeface="Cambria"/>
              </a:defRPr>
            </a:lvl1pPr>
            <a:lvl2pPr indent="-3556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Cambria"/>
                <a:ea typeface="Cambria"/>
                <a:cs typeface="Cambria"/>
                <a:sym typeface="Cambria"/>
              </a:defRPr>
            </a:lvl2pPr>
            <a:lvl3pPr indent="-3556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Cambria"/>
                <a:ea typeface="Cambria"/>
                <a:cs typeface="Cambria"/>
                <a:sym typeface="Cambria"/>
              </a:defRPr>
            </a:lvl3pPr>
            <a:lvl4pPr indent="-3556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  <a:defRPr>
                <a:latin typeface="Cambria"/>
                <a:ea typeface="Cambria"/>
                <a:cs typeface="Cambria"/>
                <a:sym typeface="Cambria"/>
              </a:defRPr>
            </a:lvl4pPr>
            <a:lvl5pPr indent="-3556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Cambria"/>
                <a:ea typeface="Cambria"/>
                <a:cs typeface="Cambria"/>
                <a:sym typeface="Cambria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vider Golden" showMasterSp="0">
  <p:cSld name="1_Divider Golde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2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rinter-friendly" showMasterSp="0">
  <p:cSld name="Divider printer-friend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/>
          <p:nvPr/>
        </p:nvSpPr>
        <p:spPr>
          <a:xfrm>
            <a:off x="254306" y="260482"/>
            <a:ext cx="8645548" cy="6325353"/>
          </a:xfrm>
          <a:prstGeom prst="rect">
            <a:avLst/>
          </a:prstGeom>
          <a:noFill/>
          <a:ln cap="flat" cmpd="sng" w="10160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13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b="1"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80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vider Dark Background" showMasterSp="0">
  <p:cSld name="1_Divider Dark Background"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254306" y="260482"/>
            <a:ext cx="8645548" cy="6325353"/>
          </a:xfrm>
          <a:prstGeom prst="rect">
            <a:avLst/>
          </a:prstGeom>
          <a:noFill/>
          <a:ln cap="flat" cmpd="sng" w="10160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14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b="1"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80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 showMasterSp="0">
  <p:cSld name="Divider Purpl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15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Fuschia" showMasterSp="0">
  <p:cSld name="Divider Fuschia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rgbClr val="CE3D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6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6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 showMasterSp="0">
  <p:cSld name="Divider Blue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7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7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Red" showMasterSp="0">
  <p:cSld name="Divider Red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18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Yellow Green" showMasterSp="0">
  <p:cSld name="Divider Yellow Gree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" name="Google Shape;102;p19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9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ink" showMasterSp="0">
  <p:cSld name="Divider Pink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20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457200" y="442000"/>
            <a:ext cx="8235757" cy="5504790"/>
            <a:chOff x="457200" y="442000"/>
            <a:chExt cx="8235757" cy="5504790"/>
          </a:xfrm>
        </p:grpSpPr>
        <p:sp>
          <p:nvSpPr>
            <p:cNvPr id="18" name="Google Shape;18;p3"/>
            <p:cNvSpPr/>
            <p:nvPr/>
          </p:nvSpPr>
          <p:spPr>
            <a:xfrm>
              <a:off x="457200" y="1603390"/>
              <a:ext cx="7251192" cy="4343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descr="HMH_vertical logo.png" id="19" name="Google Shape;19;p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042912" y="442000"/>
              <a:ext cx="1650045" cy="103932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3"/>
          <p:cNvSpPr txBox="1"/>
          <p:nvPr>
            <p:ph type="ctrTitle"/>
          </p:nvPr>
        </p:nvSpPr>
        <p:spPr>
          <a:xfrm>
            <a:off x="706001" y="1662793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706001" y="2305216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2" type="body"/>
          </p:nvPr>
        </p:nvSpPr>
        <p:spPr>
          <a:xfrm>
            <a:off x="706001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printer-friendly" showMasterSp="0">
  <p:cSld name="Title Slide printer-friend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500784" y="442000"/>
            <a:ext cx="8192173" cy="5456923"/>
            <a:chOff x="500784" y="442000"/>
            <a:chExt cx="8192173" cy="5456923"/>
          </a:xfrm>
        </p:grpSpPr>
        <p:sp>
          <p:nvSpPr>
            <p:cNvPr id="25" name="Google Shape;25;p4"/>
            <p:cNvSpPr/>
            <p:nvPr/>
          </p:nvSpPr>
          <p:spPr>
            <a:xfrm>
              <a:off x="500784" y="1646968"/>
              <a:ext cx="7150604" cy="4251955"/>
            </a:xfrm>
            <a:prstGeom prst="rect">
              <a:avLst/>
            </a:prstGeom>
            <a:noFill/>
            <a:ln cap="flat" cmpd="sng" w="10160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descr="HMH_vertical logo.png" id="26" name="Google Shape;26;p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042912" y="442000"/>
              <a:ext cx="1650045" cy="103932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" name="Google Shape;27;p4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b="1"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701675" y="2305339"/>
            <a:ext cx="6400800" cy="1593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80"/>
              <a:buNone/>
              <a:defRPr b="1" sz="2400">
                <a:solidFill>
                  <a:srgbClr val="F2A9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2" type="body"/>
          </p:nvPr>
        </p:nvSpPr>
        <p:spPr>
          <a:xfrm>
            <a:off x="701675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 Image" showMasterSp="0">
  <p:cSld name="Title Slide w Image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5H77N.jpg" id="31" name="Google Shape;31;p5"/>
          <p:cNvPicPr preferRelativeResize="0"/>
          <p:nvPr/>
        </p:nvPicPr>
        <p:blipFill rotWithShape="1">
          <a:blip r:embed="rId2">
            <a:alphaModFix/>
          </a:blip>
          <a:srcRect b="4568" l="983" r="335" t="7312"/>
          <a:stretch/>
        </p:blipFill>
        <p:spPr>
          <a:xfrm>
            <a:off x="477352" y="1621329"/>
            <a:ext cx="7232339" cy="43055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MH_vertical logo.png" id="32" name="Google Shape;3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42912" y="442000"/>
            <a:ext cx="1650045" cy="1039328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 txBox="1"/>
          <p:nvPr>
            <p:ph idx="1" type="body"/>
          </p:nvPr>
        </p:nvSpPr>
        <p:spPr>
          <a:xfrm>
            <a:off x="701675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5"/>
          <p:cNvSpPr txBox="1"/>
          <p:nvPr/>
        </p:nvSpPr>
        <p:spPr>
          <a:xfrm>
            <a:off x="8250090" y="229688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4585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5"/>
          <p:cNvSpPr/>
          <p:nvPr/>
        </p:nvSpPr>
        <p:spPr>
          <a:xfrm>
            <a:off x="111126" y="1754187"/>
            <a:ext cx="7143749" cy="2913061"/>
          </a:xfrm>
          <a:prstGeom prst="rect">
            <a:avLst/>
          </a:prstGeom>
          <a:noFill/>
          <a:ln cap="sq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" name="Google Shape;36;p5"/>
          <p:cNvSpPr txBox="1"/>
          <p:nvPr/>
        </p:nvSpPr>
        <p:spPr>
          <a:xfrm>
            <a:off x="730190" y="4435419"/>
            <a:ext cx="4704386" cy="21575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an image that relates to the presentation subject.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an image that reduces the visibility of the logo.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more than one image!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Changing a photo in the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your menu bar select “View” &gt; “Master” &gt; “Slide Master”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Go to the Title Slide Master you wish to change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the image and delete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new image/photo on page and crop/resize to fit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Once the new image placement is finalized, select “Arrange” &gt; “Send to back”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these instructions before final use.</a:t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subTitle"/>
          </p:nvPr>
        </p:nvSpPr>
        <p:spPr>
          <a:xfrm>
            <a:off x="701675" y="23018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Transparent" showMasterSp="0">
  <p:cSld name="Title Slide Transpare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ee copy.jpg" id="40" name="Google Shape;4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3431"/>
            <a:ext cx="7302500" cy="600456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" name="Google Shape;41;p6"/>
          <p:cNvGrpSpPr/>
          <p:nvPr/>
        </p:nvGrpSpPr>
        <p:grpSpPr>
          <a:xfrm>
            <a:off x="457200" y="442000"/>
            <a:ext cx="8235757" cy="5504790"/>
            <a:chOff x="457200" y="442000"/>
            <a:chExt cx="8235757" cy="5504790"/>
          </a:xfrm>
        </p:grpSpPr>
        <p:sp>
          <p:nvSpPr>
            <p:cNvPr id="42" name="Google Shape;42;p6"/>
            <p:cNvSpPr/>
            <p:nvPr/>
          </p:nvSpPr>
          <p:spPr>
            <a:xfrm>
              <a:off x="457200" y="1603390"/>
              <a:ext cx="7251192" cy="4343400"/>
            </a:xfrm>
            <a:prstGeom prst="rect">
              <a:avLst/>
            </a:prstGeom>
            <a:solidFill>
              <a:schemeClr val="dk2">
                <a:alpha val="8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descr="HMH_vertical logo.png" id="43" name="Google Shape;43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042912" y="442000"/>
              <a:ext cx="1650045" cy="103932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" name="Google Shape;44;p6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" type="subTitle"/>
          </p:nvPr>
        </p:nvSpPr>
        <p:spPr>
          <a:xfrm>
            <a:off x="701675" y="23018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2" type="body"/>
          </p:nvPr>
        </p:nvSpPr>
        <p:spPr>
          <a:xfrm>
            <a:off x="701675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6"/>
          <p:cNvSpPr txBox="1"/>
          <p:nvPr/>
        </p:nvSpPr>
        <p:spPr>
          <a:xfrm>
            <a:off x="730189" y="4435420"/>
            <a:ext cx="4741737" cy="227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an image that relates to the presentation subject.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an image that reduces the visibility of the logo.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more than one image!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Changing a photo in the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your menu bar select “View” &gt; “Master” &gt; “Slide Master”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Go to the Title Slide Master you wish to change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the image and delete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new image/photo on page and crop/resize to fit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Once the new image placement is finalized, select “Arrange” &gt; “Send to back”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these instructions before final use.</a:t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Gray" showMasterSp="0">
  <p:cSld name="Title and Content Gray">
    <p:bg>
      <p:bgPr>
        <a:solidFill>
          <a:schemeClr val="dk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457200" y="318213"/>
            <a:ext cx="68580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alibri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457200" y="1288647"/>
            <a:ext cx="6858000" cy="46627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8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HMH_horizontal logo w.png" id="52" name="Google Shape;5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18573" y="6398708"/>
            <a:ext cx="1917646" cy="349137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/>
          <p:nvPr/>
        </p:nvSpPr>
        <p:spPr>
          <a:xfrm>
            <a:off x="0" y="0"/>
            <a:ext cx="6775704" cy="1737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4" name="Google Shape;54;p7"/>
          <p:cNvSpPr/>
          <p:nvPr/>
        </p:nvSpPr>
        <p:spPr>
          <a:xfrm>
            <a:off x="6821424" y="0"/>
            <a:ext cx="2340864" cy="17417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" type="body"/>
          </p:nvPr>
        </p:nvSpPr>
        <p:spPr>
          <a:xfrm>
            <a:off x="457200" y="1146175"/>
            <a:ext cx="399415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" name="Google Shape;58;p8"/>
          <p:cNvSpPr txBox="1"/>
          <p:nvPr>
            <p:ph idx="2" type="body"/>
          </p:nvPr>
        </p:nvSpPr>
        <p:spPr>
          <a:xfrm>
            <a:off x="4692650" y="1146175"/>
            <a:ext cx="399415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457200" y="1146175"/>
            <a:ext cx="399415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None/>
              <a:defRPr b="1" sz="18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9"/>
          <p:cNvSpPr txBox="1"/>
          <p:nvPr>
            <p:ph idx="2" type="body"/>
          </p:nvPr>
        </p:nvSpPr>
        <p:spPr>
          <a:xfrm>
            <a:off x="457200" y="1785937"/>
            <a:ext cx="399415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4" name="Google Shape;64;p9"/>
          <p:cNvSpPr txBox="1"/>
          <p:nvPr>
            <p:ph idx="3" type="body"/>
          </p:nvPr>
        </p:nvSpPr>
        <p:spPr>
          <a:xfrm>
            <a:off x="4686300" y="1146175"/>
            <a:ext cx="400050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None/>
              <a:defRPr b="1" sz="18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" name="Google Shape;65;p9"/>
          <p:cNvSpPr txBox="1"/>
          <p:nvPr>
            <p:ph idx="4" type="body"/>
          </p:nvPr>
        </p:nvSpPr>
        <p:spPr>
          <a:xfrm>
            <a:off x="4686300" y="1785937"/>
            <a:ext cx="400050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810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"/>
              <a:buChar char="-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HMH_horizontal logo.png"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824799" y="6399660"/>
            <a:ext cx="1912424" cy="348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/>
          <p:nvPr/>
        </p:nvSpPr>
        <p:spPr>
          <a:xfrm>
            <a:off x="0" y="0"/>
            <a:ext cx="6775704" cy="1737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6821424" y="0"/>
            <a:ext cx="2340864" cy="17417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696996" y="184010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40"/>
              <a:buNone/>
            </a:pPr>
            <a:r>
              <a:rPr i="1" lang="en-US" sz="3200">
                <a:latin typeface="Cambria"/>
                <a:ea typeface="Cambria"/>
                <a:cs typeface="Cambria"/>
                <a:sym typeface="Cambria"/>
              </a:rPr>
              <a:t>HMH Science Dimensions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40"/>
              <a:buNone/>
            </a:pPr>
            <a:r>
              <a:rPr lang="en-US" sz="3200">
                <a:latin typeface="Cambria"/>
                <a:ea typeface="Cambria"/>
                <a:cs typeface="Cambria"/>
                <a:sym typeface="Cambria"/>
              </a:rPr>
              <a:t>Biology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40"/>
              <a:buNone/>
            </a:pPr>
            <a:r>
              <a:rPr lang="en-US" sz="3200">
                <a:latin typeface="Cambria"/>
                <a:ea typeface="Cambria"/>
                <a:cs typeface="Cambria"/>
                <a:sym typeface="Cambria"/>
              </a:rPr>
              <a:t>Unit 1: Living Systems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Living Systems</a:t>
            </a:r>
            <a:endParaRPr/>
          </a:p>
        </p:txBody>
      </p:sp>
      <p:sp>
        <p:nvSpPr>
          <p:cNvPr id="122" name="Google Shape;122;p2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" name="Google Shape;123;p22"/>
          <p:cNvSpPr txBox="1"/>
          <p:nvPr/>
        </p:nvSpPr>
        <p:spPr>
          <a:xfrm>
            <a:off x="309197" y="5997285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mbria"/>
              <a:buNone/>
            </a:pPr>
            <a:r>
              <a:rPr b="0" lang="en-US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human heart is one component in a larger, living system.</a:t>
            </a: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16431" y="337206"/>
            <a:ext cx="656635" cy="62803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7568497" y="-59713"/>
            <a:ext cx="647934" cy="2923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</a:t>
            </a:r>
            <a:endParaRPr/>
          </a:p>
        </p:txBody>
      </p:sp>
      <p:pic>
        <p:nvPicPr>
          <p:cNvPr id="126" name="Google Shape;126;p22" title="Untitled video - Made with Clipchamp_1724420928903.gif"/>
          <p:cNvPicPr preferRelativeResize="0"/>
          <p:nvPr/>
        </p:nvPicPr>
        <p:blipFill rotWithShape="1">
          <a:blip r:embed="rId4">
            <a:alphaModFix/>
          </a:blip>
          <a:srcRect b="0" l="12056" r="12306" t="0"/>
          <a:stretch/>
        </p:blipFill>
        <p:spPr>
          <a:xfrm>
            <a:off x="1837575" y="1392288"/>
            <a:ext cx="5468855" cy="407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Living Systems</a:t>
            </a:r>
            <a:endParaRPr/>
          </a:p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" name="Google Shape;135;p23"/>
          <p:cNvSpPr/>
          <p:nvPr/>
        </p:nvSpPr>
        <p:spPr>
          <a:xfrm>
            <a:off x="6062171" y="1213346"/>
            <a:ext cx="2632362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4C4E50"/>
                </a:solidFill>
                <a:latin typeface="Cambria"/>
                <a:ea typeface="Cambria"/>
                <a:cs typeface="Cambria"/>
                <a:sym typeface="Cambria"/>
              </a:rPr>
              <a:t> </a:t>
            </a:r>
            <a:r>
              <a:rPr b="1" lang="en-US" sz="2500">
                <a:solidFill>
                  <a:srgbClr val="4C4E50"/>
                </a:solidFill>
                <a:latin typeface="Cambria"/>
                <a:ea typeface="Cambria"/>
                <a:cs typeface="Cambria"/>
                <a:sym typeface="Cambria"/>
              </a:rPr>
              <a:t>How do you think living systems such as bats carry out life functions and respond to changes in their environment?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6" name="Google Shape;136;p23"/>
          <p:cNvSpPr/>
          <p:nvPr/>
        </p:nvSpPr>
        <p:spPr>
          <a:xfrm>
            <a:off x="457200" y="5049533"/>
            <a:ext cx="4761571" cy="477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55595B"/>
                </a:solidFill>
                <a:latin typeface="Cambria"/>
                <a:ea typeface="Cambria"/>
                <a:cs typeface="Cambria"/>
                <a:sym typeface="Cambria"/>
              </a:rPr>
              <a:t>Each bat is a living system.</a:t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A drawing of a person&#10;&#10;Description automatically generated" id="137" name="Google Shape;13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blipFill rotWithShape="1">
            <a:blip r:embed="rId4">
              <a:alphaModFix/>
            </a:blip>
            <a:tile algn="tl" flip="none" tx="0" sx="100000" ty="0" sy="100000"/>
          </a:blipFill>
          <a:ln>
            <a:noFill/>
          </a:ln>
        </p:spPr>
      </p:pic>
      <p:sp>
        <p:nvSpPr>
          <p:cNvPr id="138" name="Google Shape;138;p23"/>
          <p:cNvSpPr txBox="1"/>
          <p:nvPr/>
        </p:nvSpPr>
        <p:spPr>
          <a:xfrm>
            <a:off x="7568497" y="-59713"/>
            <a:ext cx="647934" cy="2923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</a:t>
            </a:r>
            <a:endParaRPr/>
          </a:p>
        </p:txBody>
      </p:sp>
      <p:pic>
        <p:nvPicPr>
          <p:cNvPr id="139" name="Google Shape;139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4336" y="1213346"/>
            <a:ext cx="5036755" cy="3775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95765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Driving Questions</a:t>
            </a:r>
            <a:endParaRPr/>
          </a:p>
        </p:txBody>
      </p:sp>
      <p:sp>
        <p:nvSpPr>
          <p:cNvPr id="147" name="Google Shape;147;p24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" name="Google Shape;148;p24"/>
          <p:cNvSpPr/>
          <p:nvPr/>
        </p:nvSpPr>
        <p:spPr>
          <a:xfrm>
            <a:off x="311100" y="854236"/>
            <a:ext cx="8087832" cy="53091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As you move through the unit, gather evidence to help you answer the following questions: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What are the levels of organization within the Earth system?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How do systems in living things interact to maintain the organism?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How does the structure of cells relate to different functions and specialization?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How have advances in technology influenced human health and society?</a:t>
            </a:r>
            <a:endParaRPr/>
          </a:p>
        </p:txBody>
      </p:sp>
      <p:pic>
        <p:nvPicPr>
          <p:cNvPr descr="A drawing of a person&#10;&#10;Description automatically generated" id="149" name="Google Shape;14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blipFill rotWithShape="1">
            <a:blip r:embed="rId4">
              <a:alphaModFix/>
            </a:blip>
            <a:tile algn="tl" flip="none" tx="0" sx="100000" ty="0" sy="100000"/>
          </a:blipFill>
          <a:ln>
            <a:noFill/>
          </a:ln>
        </p:spPr>
      </p:pic>
      <p:sp>
        <p:nvSpPr>
          <p:cNvPr id="150" name="Google Shape;150;p24"/>
          <p:cNvSpPr txBox="1"/>
          <p:nvPr/>
        </p:nvSpPr>
        <p:spPr>
          <a:xfrm>
            <a:off x="7568497" y="-59713"/>
            <a:ext cx="647934" cy="2923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395765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Unit Project</a:t>
            </a:r>
            <a:endParaRPr/>
          </a:p>
        </p:txBody>
      </p:sp>
      <p:sp>
        <p:nvSpPr>
          <p:cNvPr id="158" name="Google Shape;158;p25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9" name="Google Shape;159;p25"/>
          <p:cNvSpPr/>
          <p:nvPr/>
        </p:nvSpPr>
        <p:spPr>
          <a:xfrm>
            <a:off x="395765" y="1328368"/>
            <a:ext cx="8087832" cy="23544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Investigating Plant Systems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Can you explain the levels of organization within your seedlings and the environment, from cells to ecosystem?</a:t>
            </a:r>
            <a:endParaRPr b="0" i="0" sz="2500" u="none" cap="none" strike="noStrik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60" name="Google Shape;160;p25"/>
          <p:cNvSpPr txBox="1"/>
          <p:nvPr/>
        </p:nvSpPr>
        <p:spPr>
          <a:xfrm>
            <a:off x="7568497" y="-59713"/>
            <a:ext cx="647934" cy="2923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</a:t>
            </a:r>
            <a:endParaRPr/>
          </a:p>
        </p:txBody>
      </p:sp>
      <p:pic>
        <p:nvPicPr>
          <p:cNvPr id="161" name="Google Shape;16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48465" y="5574925"/>
            <a:ext cx="3124200" cy="80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395765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Unit Review</a:t>
            </a:r>
            <a:endParaRPr/>
          </a:p>
        </p:txBody>
      </p:sp>
      <p:sp>
        <p:nvSpPr>
          <p:cNvPr id="169" name="Google Shape;169;p26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0" name="Google Shape;170;p26"/>
          <p:cNvSpPr/>
          <p:nvPr/>
        </p:nvSpPr>
        <p:spPr>
          <a:xfrm>
            <a:off x="395765" y="1074369"/>
            <a:ext cx="8087832" cy="50937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Synthesize the Unit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Make a concept map, other graphic organizer, or outline using the Study Guides you made for each lesson in this unit. Be sure to use evidence to support your claims.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When synthesizing individual information, remember to follow these general steps: 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Find the central idea of each piece of information.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Think about the relationships among the central ideas.</a:t>
            </a:r>
            <a:b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Combine the ideas to come up with a new understanding.</a:t>
            </a:r>
            <a:endParaRPr/>
          </a:p>
        </p:txBody>
      </p:sp>
      <p:pic>
        <p:nvPicPr>
          <p:cNvPr descr="A drawing of a person&#10;&#10;Description automatically generated" id="171" name="Google Shape;17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blipFill rotWithShape="1">
            <a:blip r:embed="rId4">
              <a:alphaModFix/>
            </a:blip>
            <a:tile algn="tl" flip="none" tx="0" sx="100000" ty="0" sy="100000"/>
          </a:blipFill>
          <a:ln>
            <a:noFill/>
          </a:ln>
        </p:spPr>
      </p:pic>
      <p:sp>
        <p:nvSpPr>
          <p:cNvPr id="172" name="Google Shape;172;p26"/>
          <p:cNvSpPr txBox="1"/>
          <p:nvPr/>
        </p:nvSpPr>
        <p:spPr>
          <a:xfrm>
            <a:off x="7568497" y="-59713"/>
            <a:ext cx="647934" cy="2923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Image Credits</a:t>
            </a:r>
            <a:endParaRPr/>
          </a:p>
        </p:txBody>
      </p:sp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/>
              <a:t>Unit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i="1" lang="en-US"/>
              <a:t>flying bats</a:t>
            </a:r>
            <a:r>
              <a:rPr lang="en-US"/>
              <a:t> ©Visionary Earth/Shutterstock; </a:t>
            </a:r>
            <a:r>
              <a:rPr i="1" lang="en-US"/>
              <a:t>rotating MRA chest scan video</a:t>
            </a:r>
            <a:r>
              <a:rPr lang="en-US"/>
              <a:t> ©Photolibrary Video/Science Photo Library/Getty 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i="1"/>
          </a:p>
        </p:txBody>
      </p:sp>
      <p:sp>
        <p:nvSpPr>
          <p:cNvPr id="179" name="Google Shape;179;p27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MH_PPT_TemplateF">
  <a:themeElements>
    <a:clrScheme name="HMH">
      <a:dk1>
        <a:srgbClr val="54585A"/>
      </a:dk1>
      <a:lt1>
        <a:srgbClr val="FFFFFF"/>
      </a:lt1>
      <a:dk2>
        <a:srgbClr val="F2A900"/>
      </a:dk2>
      <a:lt2>
        <a:srgbClr val="898D8D"/>
      </a:lt2>
      <a:accent1>
        <a:srgbClr val="6F83C1"/>
      </a:accent1>
      <a:accent2>
        <a:srgbClr val="CE3D95"/>
      </a:accent2>
      <a:accent3>
        <a:srgbClr val="00A8C8"/>
      </a:accent3>
      <a:accent4>
        <a:srgbClr val="EF4E45"/>
      </a:accent4>
      <a:accent5>
        <a:srgbClr val="B2B935"/>
      </a:accent5>
      <a:accent6>
        <a:srgbClr val="ED2C67"/>
      </a:accent6>
      <a:hlink>
        <a:srgbClr val="F48132"/>
      </a:hlink>
      <a:folHlink>
        <a:srgbClr val="72BE4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